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6" r:id="rId3"/>
    <p:sldId id="259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FC971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99102-F9CC-4CC0-BE23-BD409CB0DE95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8BD8-098E-4EBE-AF48-220F3DDA037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261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B8BD8-098E-4EBE-AF48-220F3DDA037F}" type="slidenum">
              <a:rPr lang="vi-VN" smtClean="0"/>
              <a:pPr/>
              <a:t>1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B8BD8-098E-4EBE-AF48-220F3DDA037F}" type="slidenum">
              <a:rPr lang="vi-VN" smtClean="0"/>
              <a:pPr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B8BD8-098E-4EBE-AF48-220F3DDA037F}" type="slidenum">
              <a:rPr lang="vi-VN" smtClean="0"/>
              <a:pPr/>
              <a:t>10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1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fld id="{79F1D7F0-0570-4415-9844-9CE2D367B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9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B00D-6581-4AEE-B3D5-BAF1D79CF344}" type="datetimeFigureOut">
              <a:rPr lang="vi-VN" smtClean="0"/>
              <a:pPr/>
              <a:t>14/10/2021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31A9-8D28-4B97-BF6E-D6EAA2BA16D6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22377" y="3749665"/>
            <a:ext cx="6215083" cy="158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4282" y="642920"/>
            <a:ext cx="4214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THẾ NÀO LÀ TỪ ĐỒNG ÂM ?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4942" y="642917"/>
            <a:ext cx="2254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 THỐNG VÍ DỤ</a:t>
            </a:r>
            <a:endParaRPr lang="vi-V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00010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1.Ví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572000" y="1285861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-</a:t>
            </a:r>
            <a:r>
              <a:rPr lang="en-US" sz="2400" dirty="0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Con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ngùa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®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ang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®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øng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bçng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lång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lªn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.</a:t>
            </a:r>
            <a:endParaRPr lang="vi-VN" sz="2200" dirty="0">
              <a:solidFill>
                <a:srgbClr val="0000FF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5" name="Rectangle 26"/>
          <p:cNvSpPr>
            <a:spLocks noChangeArrowheads="1"/>
          </p:cNvSpPr>
          <p:nvPr/>
        </p:nvSpPr>
        <p:spPr bwMode="auto">
          <a:xfrm>
            <a:off x="4572000" y="3643315"/>
            <a:ext cx="457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-</a:t>
            </a:r>
            <a:r>
              <a:rPr lang="en-US" sz="2200" dirty="0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Mua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®­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îc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con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chim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, b¹n </a:t>
            </a:r>
            <a:r>
              <a:rPr lang="en-US" sz="2200" dirty="0" err="1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t«i</a:t>
            </a:r>
            <a:r>
              <a:rPr lang="en-US" sz="2200" dirty="0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nhèt</a:t>
            </a:r>
            <a:r>
              <a:rPr lang="en-US" sz="2200" dirty="0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ngay</a:t>
            </a:r>
            <a:r>
              <a:rPr lang="en-US" sz="2200" dirty="0" smtClean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.VnTime" pitchFamily="34" charset="0"/>
                <a:cs typeface="Arial" charset="0"/>
              </a:rPr>
              <a:t>vµo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200" b="1" i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lång</a:t>
            </a:r>
            <a:r>
              <a:rPr lang="en-US" sz="2200" dirty="0">
                <a:solidFill>
                  <a:srgbClr val="0000FF"/>
                </a:solidFill>
                <a:latin typeface=".VnTime" pitchFamily="34" charset="0"/>
                <a:cs typeface="Arial" charset="0"/>
              </a:rPr>
              <a:t>.</a:t>
            </a:r>
          </a:p>
        </p:txBody>
      </p:sp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1714488"/>
            <a:ext cx="2000232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2571744"/>
            <a:ext cx="4071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14282" y="1428737"/>
            <a:ext cx="4143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Lồng</a:t>
            </a:r>
            <a:r>
              <a:rPr lang="en-US" sz="22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Lồng</a:t>
            </a:r>
            <a:r>
              <a:rPr lang="en-US" sz="22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nhốt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44" y="2428868"/>
            <a:ext cx="4214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è"/>
            </a:pP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giống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thanh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khác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è"/>
            </a:pP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 descr="ct_002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80" y="4286257"/>
            <a:ext cx="1971673" cy="200979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4282" y="3429002"/>
            <a:ext cx="3929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SGK 135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720" y="3929067"/>
            <a:ext cx="4071966" cy="142876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5" name="TextBox 24"/>
          <p:cNvSpPr txBox="1"/>
          <p:nvPr/>
        </p:nvSpPr>
        <p:spPr>
          <a:xfrm>
            <a:off x="285720" y="3929066"/>
            <a:ext cx="40719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14" grpId="0"/>
      <p:bldP spid="21" grpId="0" animBg="1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892956" y="3749666"/>
            <a:ext cx="6215876" cy="79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143340" y="1071547"/>
            <a:ext cx="50006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Bẩm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hắn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Bẩm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buFontTx/>
              <a:buChar char="-"/>
            </a:pP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–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Bẩm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phỏng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1934" y="642919"/>
            <a:ext cx="25002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LUYỆN TẬP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642919"/>
            <a:ext cx="25002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LUYỆN TẬP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20" y="1071548"/>
            <a:ext cx="364333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SGK/136</a:t>
            </a:r>
          </a:p>
          <a:p>
            <a:pPr algn="just"/>
            <a:r>
              <a:rPr lang="en-US" sz="2400" dirty="0" smtClean="0">
                <a:solidFill>
                  <a:srgbClr val="0000CC"/>
                </a:solidFill>
              </a:rPr>
              <a:t>-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s-E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s-E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s-E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s-E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s-E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de-CH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de-CH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e-CH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de-CH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kim loại.</a:t>
            </a:r>
          </a:p>
          <a:p>
            <a:pPr algn="just"/>
            <a:r>
              <a:rPr lang="de-CH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de-CH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de-CH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cánh đồng.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143372" y="1071549"/>
            <a:ext cx="5000628" cy="510293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4: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xưa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lâu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mất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kiện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xử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Người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thưa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“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Bẩm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hắn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mượn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hắn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xóm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“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Bẩm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thật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Dễ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đẩy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phỏng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 –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Anh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chàng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Bẩm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vạc</a:t>
            </a: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Dễ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đấy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phỏng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vi-VN" sz="22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4929199"/>
            <a:ext cx="364333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/>
      <p:bldP spid="9" grpId="0"/>
      <p:bldP spid="11" grpId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8259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642919"/>
            <a:ext cx="79296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BÀI TẬP THÊM: </a:t>
            </a:r>
          </a:p>
          <a:p>
            <a:pPr marL="457200" indent="-457200">
              <a:buAutoNum type="arabicPeriod"/>
            </a:pP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long,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(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1000109"/>
            <a:ext cx="792961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BÀI TẬP THÊM:  </a:t>
            </a:r>
          </a:p>
          <a:p>
            <a:pPr marL="457200" indent="-45720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1.Xác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long,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(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88" y="3857629"/>
            <a:ext cx="6551281" cy="1672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thở</a:t>
            </a:r>
            <a:r>
              <a:rPr lang="en-US" sz="22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than,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Thở</a:t>
            </a:r>
            <a:r>
              <a:rPr lang="en-US" sz="2200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vi-VN" sz="22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4500562" y="3857630"/>
            <a:ext cx="164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22377" y="3749665"/>
            <a:ext cx="6215083" cy="158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642920"/>
            <a:ext cx="44291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THẾ NÀO LÀ TỪ ĐỒNG ÂM ?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57818" y="642917"/>
            <a:ext cx="2254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 THỐNG VÍ DỤ</a:t>
            </a:r>
            <a:endParaRPr lang="vi-V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2571744"/>
            <a:ext cx="4071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vi-V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1214423"/>
            <a:ext cx="46434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3" descr="chỉ mụ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2214555"/>
            <a:ext cx="1285884" cy="1571636"/>
          </a:xfrm>
          <a:prstGeom prst="rect">
            <a:avLst/>
          </a:prstGeom>
        </p:spPr>
      </p:pic>
      <p:pic>
        <p:nvPicPr>
          <p:cNvPr id="25" name="Picture 24" descr="ghe-cong-nhan-GD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2214555"/>
            <a:ext cx="1214446" cy="157163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6" name="Picture 25" descr="Dan-mang-phat-sot-voi-loat-hinh-chup-chan-lun-tun-cua-Cadie-Newsen-vn-4-141490076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2214555"/>
            <a:ext cx="1143008" cy="157163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929322" y="385763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43834" y="3857630"/>
            <a:ext cx="15001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00562" y="4357693"/>
            <a:ext cx="50006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chân</a:t>
            </a:r>
            <a:r>
              <a:rPr lang="en-US" sz="22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)→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2844" y="1285862"/>
            <a:ext cx="3929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SGK 135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rot="16200000" flipH="1">
            <a:off x="4643438" y="2928935"/>
            <a:ext cx="285752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5" idx="1"/>
          </p:cNvCxnSpPr>
          <p:nvPr/>
        </p:nvCxnSpPr>
        <p:spPr>
          <a:xfrm rot="10800000" flipH="1" flipV="1">
            <a:off x="6215074" y="3000372"/>
            <a:ext cx="285752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8001024" y="2643181"/>
            <a:ext cx="285752" cy="21431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00562" y="1285861"/>
            <a:ext cx="46434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  <p:bldP spid="11" grpId="0"/>
      <p:bldP spid="14" grpId="0"/>
      <p:bldP spid="28" grpId="0"/>
      <p:bldP spid="29" grpId="0"/>
      <p:bldP spid="33" grpId="0"/>
      <p:bldP spid="20" grpId="0"/>
      <p:bldP spid="2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321584" y="3749666"/>
            <a:ext cx="6215876" cy="79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57818" y="642917"/>
            <a:ext cx="2254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 THỐNG VÍ DỤ</a:t>
            </a:r>
            <a:endParaRPr lang="vi-VN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00562" y="1142985"/>
            <a:ext cx="46434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714357"/>
            <a:ext cx="4429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THẾ NÀO LÀ TỪ ĐỒNG ÂM ?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00562" y="4286256"/>
            <a:ext cx="46434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Đều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chỉ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cuối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Nét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giống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sở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nhiều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1857365"/>
            <a:ext cx="42148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0562" y="3857630"/>
            <a:ext cx="1643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9322" y="3857630"/>
            <a:ext cx="1785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43834" y="3857630"/>
            <a:ext cx="15001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endParaRPr lang="vi-V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20" y="1428738"/>
            <a:ext cx="4143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SGK 135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1" descr="chỉ mụ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2214555"/>
            <a:ext cx="1285884" cy="1571636"/>
          </a:xfrm>
          <a:prstGeom prst="rect">
            <a:avLst/>
          </a:prstGeom>
        </p:spPr>
      </p:pic>
      <p:pic>
        <p:nvPicPr>
          <p:cNvPr id="23" name="Picture 22" descr="ghe-cong-nhan-GD0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2214555"/>
            <a:ext cx="1214446" cy="157163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4" name="Picture 23" descr="Dan-mang-phat-sot-voi-loat-hinh-chup-chan-lun-tun-cua-Cadie-Newsen-vn-4-141490076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3438" y="2214555"/>
            <a:ext cx="1143008" cy="1571636"/>
          </a:xfrm>
          <a:prstGeom prst="rect">
            <a:avLst/>
          </a:prstGeom>
        </p:spPr>
      </p:pic>
      <p:cxnSp>
        <p:nvCxnSpPr>
          <p:cNvPr id="28" name="Straight Arrow Connector 27"/>
          <p:cNvCxnSpPr>
            <a:stCxn id="24" idx="1"/>
          </p:cNvCxnSpPr>
          <p:nvPr/>
        </p:nvCxnSpPr>
        <p:spPr>
          <a:xfrm rot="10800000" flipH="1" flipV="1">
            <a:off x="4643438" y="3000373"/>
            <a:ext cx="285752" cy="1428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6286512" y="2928934"/>
            <a:ext cx="214315" cy="2143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 flipH="1" flipV="1">
            <a:off x="8143900" y="2714621"/>
            <a:ext cx="285752" cy="1428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4" grpId="0"/>
      <p:bldP spid="15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81000" y="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3200" dirty="0" smtClean="0">
                <a:solidFill>
                  <a:srgbClr val="FF3399"/>
                </a:solidFill>
                <a:latin typeface="Times New Roman" pitchFamily="18" charset="0"/>
              </a:rPr>
              <a:t>Sự </a:t>
            </a:r>
            <a:r>
              <a:rPr lang="en-US" sz="3200" dirty="0">
                <a:solidFill>
                  <a:srgbClr val="FF3399"/>
                </a:solidFill>
                <a:latin typeface="Times New Roman" pitchFamily="18" charset="0"/>
              </a:rPr>
              <a:t>khác nhau giữa từ  nhiều nghĩa và từ đồng âm</a:t>
            </a:r>
          </a:p>
          <a:p>
            <a:pPr algn="ctr" eaLnBrk="0" hangingPunct="0"/>
            <a:endParaRPr lang="en-US" sz="3200" dirty="0">
              <a:solidFill>
                <a:srgbClr val="FF3399"/>
              </a:solidFill>
              <a:latin typeface="Times New Roman" pitchFamily="18" charset="0"/>
            </a:endParaRPr>
          </a:p>
        </p:txBody>
      </p:sp>
      <p:graphicFrame>
        <p:nvGraphicFramePr>
          <p:cNvPr id="15375" name="Group 15"/>
          <p:cNvGraphicFramePr>
            <a:graphicFrameLocks noGrp="1"/>
          </p:cNvGraphicFramePr>
          <p:nvPr>
            <p:ph/>
          </p:nvPr>
        </p:nvGraphicFramePr>
        <p:xfrm>
          <a:off x="228600" y="1066800"/>
          <a:ext cx="8686800" cy="5032248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    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Từ nhiều nghĩa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Từ đồng âm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1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 1 từ có nhiều nét nghĩa khác nhau nhưng giữa các nét nghĩa ấy có 1 mối liên kết ngữ nghĩa nhất định.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nl-NL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Ví dụ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 Tôi bị đau </a:t>
                      </a:r>
                      <a:r>
                        <a:rPr kumimoji="0" lang="nl-N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chân</a:t>
                      </a:r>
                      <a:r>
                        <a:rPr kumimoji="0" lang="nl-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Nhà tôi dưới</a:t>
                      </a:r>
                      <a:r>
                        <a:rPr kumimoji="0" lang="nl-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nl-N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chân</a:t>
                      </a:r>
                      <a:r>
                        <a:rPr kumimoji="0" lang="nl-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núi.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 những từ có cách phát âm giống nhau nhưng nghĩa khác xa nhau, hoàn toàn không có mối liên hệ nào về ngữ nghĩa.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Ví dụ: Con </a:t>
                      </a:r>
                      <a:r>
                        <a:rPr kumimoji="0" lang="nl-NL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bò</a:t>
                      </a:r>
                      <a:r>
                        <a:rPr kumimoji="0" lang="nl-NL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đang ăn cỏ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 bé đang </a:t>
                      </a:r>
                      <a:r>
                        <a:rPr kumimoji="0" lang="nl-NL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bò</a:t>
                      </a: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6506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250145" y="3750459"/>
            <a:ext cx="6215083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857233"/>
            <a:ext cx="44291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I. THẾ NÀO LÀ TỪ ĐỒNG ÂM ?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1571614"/>
            <a:ext cx="41434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SGK /135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572" y="857234"/>
            <a:ext cx="24556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 THỐNG VÍ DỤ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1214423"/>
            <a:ext cx="47148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1.Ví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SGK/135</a:t>
            </a:r>
          </a:p>
          <a:p>
            <a:pPr marL="514350" indent="-514350" algn="just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nhốt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Để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biệt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dựa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.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2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562" y="3214688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SGK/13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- “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!”</a:t>
            </a:r>
            <a:endParaRPr lang="vi-VN" sz="22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2357432"/>
            <a:ext cx="4000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1.Ví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SGK/135</a:t>
            </a:r>
          </a:p>
          <a:p>
            <a:pPr marL="457200" indent="-457200"/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“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!”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3071811"/>
            <a:ext cx="4572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- 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Kho</a:t>
            </a:r>
            <a:r>
              <a:rPr lang="en-US" sz="2200" b="1" i="1" baseline="-25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chế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thức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ăn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- 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Kho</a:t>
            </a:r>
            <a:r>
              <a:rPr lang="en-US" sz="2200" b="1" i="1" baseline="-25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nơi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cất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giữ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hóa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3857630"/>
            <a:ext cx="40005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Chú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ý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ngữ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tiếp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4000505"/>
            <a:ext cx="4500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è"/>
            </a:pP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-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kho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-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nhập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cất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giữ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ở </a:t>
            </a:r>
            <a:r>
              <a:rPr lang="en-US" sz="2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kho</a:t>
            </a:r>
            <a:r>
              <a:rPr lang="en-US" sz="2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282" y="4286258"/>
            <a:ext cx="40005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SGK/136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2000242"/>
            <a:ext cx="39290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SỬ DỤNG TỪ ĐỒNG ÂM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42844" y="4786323"/>
            <a:ext cx="4143404" cy="18573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Ttm,;llTTttddddddddddđ</a:t>
            </a:r>
            <a:endParaRPr lang="vi-VN" dirty="0"/>
          </a:p>
        </p:txBody>
      </p:sp>
      <p:sp>
        <p:nvSpPr>
          <p:cNvPr id="18" name="TextBox 17"/>
          <p:cNvSpPr txBox="1"/>
          <p:nvPr/>
        </p:nvSpPr>
        <p:spPr>
          <a:xfrm>
            <a:off x="142844" y="4786323"/>
            <a:ext cx="41434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2" grpId="0"/>
      <p:bldP spid="14" grpId="0"/>
      <p:bldP spid="15" grpId="0"/>
      <p:bldP spid="16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21472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428736"/>
            <a:ext cx="82153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1.Xác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quẻ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quẻ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(Ca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785795"/>
            <a:ext cx="7143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BÀI TẬP NHANH</a:t>
            </a:r>
            <a:endParaRPr lang="vi-VN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3643315"/>
            <a:ext cx="671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2,3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428736"/>
            <a:ext cx="821537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1.Xác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quẻ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quẻ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(Ca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857234"/>
            <a:ext cx="70723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BÀI TẬP NHANH</a:t>
            </a:r>
            <a:endParaRPr lang="vi-VN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472" y="1214422"/>
            <a:ext cx="842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a)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thui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2643184"/>
            <a:ext cx="8643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429000"/>
            <a:ext cx="52863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b)        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/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xòe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/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 algn="ctr"/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/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?)</a:t>
            </a:r>
            <a:endParaRPr lang="vi-VN" sz="22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anh-dep-hoa-sung-tapchidanong.org23974-9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3500437"/>
            <a:ext cx="1785950" cy="1928827"/>
          </a:xfrm>
          <a:prstGeom prst="rect">
            <a:avLst/>
          </a:prstGeom>
        </p:spPr>
      </p:pic>
      <p:pic>
        <p:nvPicPr>
          <p:cNvPr id="10" name="Picture 9" descr="zing_Beretta_92F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3500437"/>
            <a:ext cx="1714512" cy="192882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5786455"/>
            <a:ext cx="2214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súng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2132" y="5572142"/>
            <a:ext cx="1428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súng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5572142"/>
            <a:ext cx="1428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súng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472" y="1214422"/>
            <a:ext cx="84296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a)               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thui</a:t>
            </a:r>
            <a:endParaRPr lang="en-US" sz="2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2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2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21472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1410895" y="3554017"/>
            <a:ext cx="6536529" cy="7143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282" y="857234"/>
            <a:ext cx="25002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III. LUYỆN TẬP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857234"/>
            <a:ext cx="3286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LUYỆN TẬP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1285860"/>
            <a:ext cx="45005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sang,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tót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Nỡ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nhè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xô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cướp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Cắp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tuốt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endParaRPr lang="en-US" sz="200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gào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gậy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ức</a:t>
            </a:r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20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20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1285862"/>
            <a:ext cx="928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1714489"/>
            <a:ext cx="25003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thu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thu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endParaRPr lang="en-US" sz="2200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2571745"/>
            <a:ext cx="20717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cao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cao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282" y="3357564"/>
            <a:ext cx="1785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282" y="4071944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tranh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lều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tranh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4857761"/>
            <a:ext cx="2357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sang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sang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44" y="5643580"/>
            <a:ext cx="3214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00298" y="2643184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sức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sức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0298" y="3429001"/>
            <a:ext cx="2428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môi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môi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4214820"/>
            <a:ext cx="21980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tuốt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tuốt</a:t>
            </a:r>
            <a:endParaRPr lang="en-US" sz="2200" b="1" i="1" baseline="-25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tuôt</a:t>
            </a:r>
            <a:r>
              <a:rPr lang="en-US" sz="2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tuốt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gươm</a:t>
            </a:r>
            <a:endParaRPr lang="en-US" sz="2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4294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43: TỪ ĐỒNG ÂM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678773" y="3750459"/>
            <a:ext cx="6215083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85720" y="785795"/>
            <a:ext cx="25002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III. LUYỆN TẬP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214423"/>
            <a:ext cx="928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6314" y="857234"/>
            <a:ext cx="25003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III. LUYỆN TẬP</a:t>
            </a:r>
            <a:endParaRPr lang="vi-VN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7752" y="1214422"/>
            <a:ext cx="4286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571614"/>
            <a:ext cx="45720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a) *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/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họng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hươu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,..)</a:t>
            </a: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endParaRPr lang="en-US" sz="2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,..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596" y="4214819"/>
            <a:ext cx="24593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nhiều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nghĩa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vi-VN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9190" y="4614876"/>
            <a:ext cx="4143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4572008"/>
            <a:ext cx="450059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,..</a:t>
            </a:r>
          </a:p>
          <a:p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2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2" grpId="0"/>
      <p:bldP spid="12" grpId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1873</Words>
  <Application>Microsoft Office PowerPoint</Application>
  <PresentationFormat>On-screen Show (4:3)</PresentationFormat>
  <Paragraphs>201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TIẾT 43: TỪ ĐỒNG ÂM</vt:lpstr>
      <vt:lpstr>TIẾT 43: TỪ ĐỒNG ÂM</vt:lpstr>
      <vt:lpstr>TIẾT 43: TỪ ĐỒNG ÂM</vt:lpstr>
      <vt:lpstr>PowerPoint Presentation</vt:lpstr>
      <vt:lpstr>TIẾT 43: TỪ ĐỒNG ÂM</vt:lpstr>
      <vt:lpstr>TIẾT 43: TỪ ĐỒNG ÂM</vt:lpstr>
      <vt:lpstr>TIẾT 43: TỪ ĐỒNG ÂM</vt:lpstr>
      <vt:lpstr>TIẾT 43: TỪ ĐỒNG ÂM</vt:lpstr>
      <vt:lpstr>TIẾT 43: TỪ ĐỒNG ÂM</vt:lpstr>
      <vt:lpstr>TỪ ĐỒNG ÂM</vt:lpstr>
      <vt:lpstr>TỪ ĐỒNG ÂM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Kitty Nguyen</dc:creator>
  <cp:lastModifiedBy>huy_ctn</cp:lastModifiedBy>
  <cp:revision>142</cp:revision>
  <dcterms:created xsi:type="dcterms:W3CDTF">2015-10-23T13:24:28Z</dcterms:created>
  <dcterms:modified xsi:type="dcterms:W3CDTF">2021-10-14T02:11:42Z</dcterms:modified>
</cp:coreProperties>
</file>